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7" r:id="rId10"/>
    <p:sldId id="265" r:id="rId11"/>
    <p:sldId id="268" r:id="rId12"/>
    <p:sldId id="266" r:id="rId13"/>
    <p:sldId id="270" r:id="rId14"/>
    <p:sldId id="269" r:id="rId15"/>
    <p:sldId id="271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8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8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24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8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0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9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A2A8-3504-43E6-B098-D59B65DE63F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47B1-74B1-435A-A3FB-2DFBA653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s.k12.nc.us/cms/lib4/NC01000579/Centricity/Domain/4083/How_to_Ensure_Rigorous_Question_for_Higher_level_Thinking.pdf" TargetMode="External"/><Relationship Id="rId3" Type="http://schemas.openxmlformats.org/officeDocument/2006/relationships/hyperlink" Target="http://beyondpenguins.ehe.osu.edu/issue/energy-and-the-polar-environment/questioning-techniques-research-based-strategies-for-teachers" TargetMode="External"/><Relationship Id="rId7" Type="http://schemas.openxmlformats.org/officeDocument/2006/relationships/hyperlink" Target="http://www.ocmboces.org/tfiles/folder2790/Rigorous%20Questioning%204.30.13_1409.pdf" TargetMode="External"/><Relationship Id="rId2" Type="http://schemas.openxmlformats.org/officeDocument/2006/relationships/hyperlink" Target="https://us.corwin.com/sites/default/files/upm-binaries/41845_Ch_1_Stoeh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mission.edu/devcom/ProbingQuestions.htm" TargetMode="External"/><Relationship Id="rId5" Type="http://schemas.openxmlformats.org/officeDocument/2006/relationships/hyperlink" Target="http://personalmasteryandtechnology.weebly.com/31-increasing-engagement-by-incorporating-student-voice.html" TargetMode="External"/><Relationship Id="rId4" Type="http://schemas.openxmlformats.org/officeDocument/2006/relationships/hyperlink" Target="https://www.lanecc.edu/sites/default/files/fpd/questioning.pdf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edutopia.org/blog/practices-promote-equity-in-classroom-shane-safir" TargetMode="External"/><Relationship Id="rId7" Type="http://schemas.openxmlformats.org/officeDocument/2006/relationships/hyperlink" Target="http://www.thirteen.org/edonline/concept2class/inquiry/" TargetMode="External"/><Relationship Id="rId2" Type="http://schemas.openxmlformats.org/officeDocument/2006/relationships/hyperlink" Target="http://www.ericdigests.org/1995-1/think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topia.org/blog/strategies-for-inquiry-based-learning-john-mccarthy" TargetMode="External"/><Relationship Id="rId5" Type="http://schemas.openxmlformats.org/officeDocument/2006/relationships/hyperlink" Target="http://www.teach-nology.com/currenttrends/inquiry/" TargetMode="External"/><Relationship Id="rId4" Type="http://schemas.openxmlformats.org/officeDocument/2006/relationships/hyperlink" Target="http://educaitionaltechnology.bajgier.net/2013/09/calling-on-students-equitably-to-boost-engagemen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21.org/news-events/p21blog/1435-strategies-to-promote-critical-thinking-in-the-elementary-classroom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ascd.org/publications/educational_leadership/feb08/vol65/num05/The_Thought-Filled_Curriculum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share.greenwich.k12.ct.us/teplhandbook/Thinking_Examples.html" TargetMode="External"/><Relationship Id="rId5" Type="http://schemas.openxmlformats.org/officeDocument/2006/relationships/hyperlink" Target="https://prezi.com/a8vokzur92h2/thinking-presentation/" TargetMode="External"/><Relationship Id="rId4" Type="http://schemas.openxmlformats.org/officeDocument/2006/relationships/hyperlink" Target="http://thepeakperformancecenter.com/educational-learning/think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12teacherstaffdevelopment.com/tlb/how-can-i-facilitate-brainstorming-in-the-classroom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teachhub.com/teaching-strategies-promote-critical-think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specialistmaterials.blogspot.com/2014/05/teaching-students-metacognitive.html" TargetMode="External"/><Relationship Id="rId5" Type="http://schemas.openxmlformats.org/officeDocument/2006/relationships/hyperlink" Target="http://www.edutopia.org/blog/metacognition-gift-that-keeps-giving-donna-wilson-marcus-conyers" TargetMode="External"/><Relationship Id="rId4" Type="http://schemas.openxmlformats.org/officeDocument/2006/relationships/hyperlink" Target="http://www.allkindsofminds.org/generating-and-organizing-ideas-having-lots-of-ideas-impact-of-higher-order-cognition-creativity-and-brainstormi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topia.org/blog/student-feedback-improves-your-teaching-vicki-davis" TargetMode="External"/><Relationship Id="rId3" Type="http://schemas.openxmlformats.org/officeDocument/2006/relationships/hyperlink" Target="http://old.sper.usu.edu/assets/PeerTutoring/Readings/Acad%20Feedback(Chapter%204).pdf" TargetMode="External"/><Relationship Id="rId7" Type="http://schemas.openxmlformats.org/officeDocument/2006/relationships/hyperlink" Target="http://www.cultofpedagogy.com/student-feedback/" TargetMode="External"/><Relationship Id="rId2" Type="http://schemas.openxmlformats.org/officeDocument/2006/relationships/hyperlink" Target="http://www.edutopia.org/blog/tips-providing-students-meaningful-feedback-marianne-steng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cd.org/publications/educational-leadership/sept12/vol70/num01/Seven-Keys-to-Effective-Feedback.aspx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://www.ascd.org/publications/books/108019/chapters/Types-of-Feedback-and-Their-Purposes.aspx" TargetMode="External"/><Relationship Id="rId10" Type="http://schemas.openxmlformats.org/officeDocument/2006/relationships/hyperlink" Target="http://www.assessmentforlearning.edu.au/professional_learning/peer_feedback/peer_strategies_enhance.html" TargetMode="External"/><Relationship Id="rId4" Type="http://schemas.openxmlformats.org/officeDocument/2006/relationships/hyperlink" Target="http://dailygenius.com/optimizing-student-feedback/" TargetMode="External"/><Relationship Id="rId9" Type="http://schemas.openxmlformats.org/officeDocument/2006/relationships/hyperlink" Target="http://blogs.edweek.org/teachers/work_in_progress/2014/10/empowering_students_feedback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cd.org/publications/books/102112/chapters/Making_a_Real-World_Connection.aspx" TargetMode="External"/><Relationship Id="rId3" Type="http://schemas.openxmlformats.org/officeDocument/2006/relationships/hyperlink" Target="https://nceo.umn.edu/docs/Presentations/NCTMLEPIEPStrategiesMathGlossaryHandout.pdf" TargetMode="External"/><Relationship Id="rId7" Type="http://schemas.openxmlformats.org/officeDocument/2006/relationships/hyperlink" Target="http://www1.udel.edu/dssep/strategies.htm" TargetMode="External"/><Relationship Id="rId2" Type="http://schemas.openxmlformats.org/officeDocument/2006/relationships/hyperlink" Target="http://tinyurl.com/hctor2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rc.carleton.edu/k12/teaching_strategies.html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://www.isbe.net/common_core/pdf/ela-teach-strat-read-text-6-12.pdf" TargetMode="External"/><Relationship Id="rId10" Type="http://schemas.openxmlformats.org/officeDocument/2006/relationships/hyperlink" Target="http://www.edutopia.org/blog/webbs-depth-knowledge-increase-rigor-gerald-aungst" TargetMode="External"/><Relationship Id="rId4" Type="http://schemas.openxmlformats.org/officeDocument/2006/relationships/hyperlink" Target="http://www.isbe.net/common_core/pdf/ela-teach-strat-read-text-k-5.pdf" TargetMode="External"/><Relationship Id="rId9" Type="http://schemas.openxmlformats.org/officeDocument/2006/relationships/hyperlink" Target="http://www.teachhub.com/top-12-ways-bring-real-world-your-classroo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ascd.org/publications/books/111011/chapters/Knowing-Our-Students-as-Learners.aspx" TargetMode="External"/><Relationship Id="rId7" Type="http://schemas.openxmlformats.org/officeDocument/2006/relationships/hyperlink" Target="http://www.indiana.edu/~equity/docs/Strategies_for_WOrking_with_Culturally_Diverse_Students__Renae_Azziz.pdf" TargetMode="External"/><Relationship Id="rId2" Type="http://schemas.openxmlformats.org/officeDocument/2006/relationships/hyperlink" Target="http://www.educationworld.com/a_curr/columnists/mcdonald/mcdonald013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topia.org/blog/differentiated-instruction-learner-interest-matters-john-mccarthy" TargetMode="External"/><Relationship Id="rId5" Type="http://schemas.openxmlformats.org/officeDocument/2006/relationships/hyperlink" Target="http://education.cu-portland.edu/blog/teaching-strategies/examples-of-differentiated-instruction/" TargetMode="External"/><Relationship Id="rId4" Type="http://schemas.openxmlformats.org/officeDocument/2006/relationships/hyperlink" Target="http://www.umassd.edu/dss/resources/facultystaff/howtoteachandaccommodate/howtoaccommodatedifferentlearningstyl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ultyfocus.com/articles/effective-teaching-strategies/five-characteristics-of-learner-centered-teaching/" TargetMode="External"/><Relationship Id="rId2" Type="http://schemas.openxmlformats.org/officeDocument/2006/relationships/hyperlink" Target="http://www.edutopia.org/blog/student-centered-learning-starts-with-teacher-john-mccarth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my.baker.edu/icsfileserver/docs/departments/academics/etl/Activities%20for%20Learner-Centered%20Teaching.doc" TargetMode="External"/><Relationship Id="rId4" Type="http://schemas.openxmlformats.org/officeDocument/2006/relationships/hyperlink" Target="https://www.facinghistory.org/resource-library/teaching-strategi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KriegerK12/" TargetMode="External"/><Relationship Id="rId2" Type="http://schemas.openxmlformats.org/officeDocument/2006/relationships/hyperlink" Target="http://coachingspot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edutopia.org/project-based-learning-student-motivation" TargetMode="External"/><Relationship Id="rId7" Type="http://schemas.openxmlformats.org/officeDocument/2006/relationships/hyperlink" Target="http://teachhighschoolmath.blogspot.com/2013/02/how-can-you-measure-student-engagement.html" TargetMode="External"/><Relationship Id="rId2" Type="http://schemas.openxmlformats.org/officeDocument/2006/relationships/hyperlink" Target="http://www.edutopia.org/blog/golden-rules-for-engaging-students-nicolas-pino-jam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theteachers.org/instructional-strategy-ideas-2/" TargetMode="External"/><Relationship Id="rId5" Type="http://schemas.openxmlformats.org/officeDocument/2006/relationships/hyperlink" Target="http://teach4theheart.com/2014/09/22/10-ways-to-motivate-your-students-to-learn/" TargetMode="External"/><Relationship Id="rId4" Type="http://schemas.openxmlformats.org/officeDocument/2006/relationships/hyperlink" Target="http://www.readingrockets.org/article/how-adapt-your-teaching-strategies-student-need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l4theloveofteaching.blogspot.com/2013/08/goals-in-sight.html#.V73l1fZVikp" TargetMode="External"/><Relationship Id="rId2" Type="http://schemas.openxmlformats.org/officeDocument/2006/relationships/hyperlink" Target="http://www.edutopia.org/blog/golden-rules-for-engaging-students-nicolas-pino-jam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4thgraderacers.blogspot.com/2015/06/3-ways-to-check-for-understanding-with.html" TargetMode="External"/><Relationship Id="rId4" Type="http://schemas.openxmlformats.org/officeDocument/2006/relationships/hyperlink" Target="http://www.edutopia.org/blog/dipsticks-to-check-for-understanding-todd-finley?crlt_pid=camp.LQD8qeICCkY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seesam.com/content/teachall/text/behavior/LRBIpdfs/Instructional.pdf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edutopia.org/blog/instructional-pacing-tips-rebecca-alb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achingld.net/pdf/teaching_how-tos/mcIntosh37-1.pdf" TargetMode="External"/><Relationship Id="rId5" Type="http://schemas.openxmlformats.org/officeDocument/2006/relationships/hyperlink" Target="http://www.davis.k12.ut.us/cms/lib09/UT01001306/Centricity/Domain/26/Micro%20PD/Pacing/Pacing-Leader%20Notes-final.pdf" TargetMode="External"/><Relationship Id="rId4" Type="http://schemas.openxmlformats.org/officeDocument/2006/relationships/hyperlink" Target="http://curriculumandinstructionpresentation.wikispaces.com/file/view/Untitled.jpg/191554172/Untitle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shiftelearning.com/blog/10-types-of-visual-content-elearning" TargetMode="External"/><Relationship Id="rId2" Type="http://schemas.openxmlformats.org/officeDocument/2006/relationships/hyperlink" Target="http://elearninginfographics.com/the-roberto-marzanos-9-effective-instructional-strategies-infographic/?crlt.pid=camp.V3YbHVJ1Nlo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educatorstechnology.com/2015/01/personalized-learning-vs-traditional.html" TargetMode="External"/><Relationship Id="rId4" Type="http://schemas.openxmlformats.org/officeDocument/2006/relationships/hyperlink" Target="http://fcit.usf.edu/mathvids/strategies/em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.ualberta.ca/staff/olenka.bilash/best%20of%20bilash/lesson%20sequencing.html" TargetMode="External"/><Relationship Id="rId2" Type="http://schemas.openxmlformats.org/officeDocument/2006/relationships/hyperlink" Target="http://ideaedu.org/research-and-papers/pod-idea-notes-on-instruction/idea-item-no-1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educationworld.com/a_admin/greatmeetings/greatmeetings033.s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asleadership.org/sites/default/files/Related-Readings/DCA_Ch2_2011.pdf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teachlikeachampion.com/wp-content/uploads/Lemov-Chapter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dsource.com/kidsource/content3/work.expectations.k12.4.html" TargetMode="External"/><Relationship Id="rId5" Type="http://schemas.openxmlformats.org/officeDocument/2006/relationships/hyperlink" Target="http://www.rootsofaction.com/initiative-children-adolescents/" TargetMode="External"/><Relationship Id="rId4" Type="http://schemas.openxmlformats.org/officeDocument/2006/relationships/hyperlink" Target="https://chrishildrew.wordpress.com/2014/08/10/growth-mindset-launc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virginia.edu/~cat3y/presentations/ASCD09/RexOrlandoBreakouts/AssessFL.pdf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drexel.edu/dcae/assessment/assessment-pla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cd.org/publications/educational-leadership/nov09/vol67/num03/The-Many-Meanings-of-%C2%A3Multiple-Measures%C2%A3.aspx" TargetMode="External"/><Relationship Id="rId5" Type="http://schemas.openxmlformats.org/officeDocument/2006/relationships/hyperlink" Target="http://www.ascd.org/publications/books/109031/chapters/Leveling-the-Playing-Field@-Sharing-Learning-Targets-and-Criteria-for-Success.aspx" TargetMode="External"/><Relationship Id="rId4" Type="http://schemas.openxmlformats.org/officeDocument/2006/relationships/hyperlink" Target="http://www.cmu.edu/teaching/assessment/howto/basics/objective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ac.colostate.edu/books/gardner/chapter3.pdf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edutopia.org/blog/5-fast-formative-assessment-tools-vicki-dav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ageny.org/resource/data-driven-instruction-action-planning-templates" TargetMode="External"/><Relationship Id="rId5" Type="http://schemas.openxmlformats.org/officeDocument/2006/relationships/hyperlink" Target="http://www.edutopia.org/blog/using-student-data-inform-teaching-rebecca-alber" TargetMode="External"/><Relationship Id="rId4" Type="http://schemas.openxmlformats.org/officeDocument/2006/relationships/hyperlink" Target="http://www.nwp.org/cs/public/download/nwp_file/15440/Wise_Eyes.pdf?x-r=pcfile_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6759" y="518866"/>
            <a:ext cx="9144000" cy="1311745"/>
          </a:xfrm>
        </p:spPr>
        <p:txBody>
          <a:bodyPr/>
          <a:lstStyle/>
          <a:p>
            <a:r>
              <a:rPr lang="en-US" dirty="0" smtClean="0"/>
              <a:t>Rubric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26" y="2369713"/>
            <a:ext cx="12057174" cy="182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Looking for ways to enhance your instruction? Check out these resources, aligned to the Students First Coaching Rubric, to help inform your instructional practices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22" y="4700789"/>
            <a:ext cx="1742376" cy="174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48" y="4954010"/>
            <a:ext cx="4749303" cy="1224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85" y="4737615"/>
            <a:ext cx="22288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4428" y="1581367"/>
            <a:ext cx="654783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Learn More:</a:t>
            </a:r>
          </a:p>
          <a:p>
            <a:pPr lvl="1"/>
            <a:r>
              <a:rPr lang="en-US" sz="1400" dirty="0" smtClean="0">
                <a:hlinkClick r:id="rId2"/>
              </a:rPr>
              <a:t>https://us.corwin.com/sites/default/files/upm-binaries/41845_Ch_1_Stoehr.pdf</a:t>
            </a:r>
            <a:r>
              <a:rPr lang="en-US" sz="1400" dirty="0" smtClean="0"/>
              <a:t> 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 smtClean="0">
                <a:hlinkClick r:id="rId3"/>
              </a:rPr>
              <a:t>http://beyondpenguins.ehe.osu.edu/issue/energy-and-the-polar-environment/questioning-techniques-research-based-strategies-for-teachers</a:t>
            </a:r>
            <a:r>
              <a:rPr lang="en-US" sz="1400" dirty="0" smtClean="0"/>
              <a:t> 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 smtClean="0">
                <a:hlinkClick r:id="rId4"/>
              </a:rPr>
              <a:t>https://www.lanecc.edu/sites/default/files/fpd/questioning.pdf</a:t>
            </a:r>
            <a:r>
              <a:rPr lang="en-US" sz="1400" dirty="0" smtClean="0"/>
              <a:t> 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>
                <a:hlinkClick r:id="rId5"/>
              </a:rPr>
              <a:t>http://personalmasteryandtechnology.weebly.com/31-increasing-engagement-by-incorporating-student-voice.html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Question Types:</a:t>
            </a:r>
          </a:p>
          <a:p>
            <a:pPr lvl="1"/>
            <a:r>
              <a:rPr lang="en-US" sz="1400" dirty="0" smtClean="0">
                <a:hlinkClick r:id="rId6"/>
              </a:rPr>
              <a:t>http://www.lamission.edu/devcom/ProbingQuestions.htm</a:t>
            </a:r>
            <a:r>
              <a:rPr lang="en-US" sz="1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Question Rigor and Complexity:</a:t>
            </a:r>
          </a:p>
          <a:p>
            <a:pPr lvl="1"/>
            <a:r>
              <a:rPr lang="en-US" sz="1400" dirty="0" smtClean="0">
                <a:hlinkClick r:id="rId7"/>
              </a:rPr>
              <a:t>http://www.ocmboces.org/tfiles/folder2790/Rigorous%20Questioning%204.30.13_1409.pdf</a:t>
            </a:r>
            <a:r>
              <a:rPr lang="en-US" sz="1400" dirty="0" smtClean="0"/>
              <a:t> 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>
                <a:hlinkClick r:id="rId8"/>
              </a:rPr>
              <a:t>http://www.iss.k12.nc.us/cms/lib4/NC01000579/Centricity/Domain/4083/How_to_Ensure_Rigorous_Question_for_Higher_level_Thinking.pdf</a:t>
            </a:r>
            <a:r>
              <a:rPr lang="en-US" sz="1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315" y="2914917"/>
            <a:ext cx="3383184" cy="33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6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962" y="1845075"/>
            <a:ext cx="654783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Wait Time:</a:t>
            </a:r>
          </a:p>
          <a:p>
            <a:pPr lvl="1"/>
            <a:r>
              <a:rPr lang="en-US" sz="1600" dirty="0" smtClean="0">
                <a:hlinkClick r:id="rId2"/>
              </a:rPr>
              <a:t>http://www.ericdigests.org/1995-1/think.htm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Calling on Students Equitably:</a:t>
            </a:r>
          </a:p>
          <a:p>
            <a:pPr lvl="1"/>
            <a:r>
              <a:rPr lang="en-US" sz="1600" dirty="0" smtClean="0">
                <a:hlinkClick r:id="rId3"/>
              </a:rPr>
              <a:t>http://www.edutopia.org/blog/practices-promote-equity-in-classroom-shane-safir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>
                <a:hlinkClick r:id="rId4"/>
              </a:rPr>
              <a:t>http://educaitionaltechnology.bajgier.net/2013/09/calling-on-students-equitably-to-boost-engagement/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Inquiry-Based Learning:</a:t>
            </a:r>
          </a:p>
          <a:p>
            <a:pPr lvl="1"/>
            <a:r>
              <a:rPr lang="en-US" sz="1600" dirty="0" smtClean="0">
                <a:hlinkClick r:id="rId5"/>
              </a:rPr>
              <a:t>http://www.teach-nology.com/currenttrends/inquiry/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6"/>
              </a:rPr>
              <a:t>http://www.edutopia.org/blog/strategies-for-inquiry-based-learning-john-mccarthy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7"/>
              </a:rPr>
              <a:t>http://www.thirteen.org/edonline/concept2class/inquiry/</a:t>
            </a:r>
            <a:r>
              <a:rPr lang="en-US" sz="16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367" y="2914180"/>
            <a:ext cx="4030350" cy="33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1701" y="2057401"/>
            <a:ext cx="6547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More:</a:t>
            </a:r>
          </a:p>
          <a:p>
            <a:pPr lvl="1"/>
            <a:r>
              <a:rPr lang="en-US" sz="1600" dirty="0" smtClean="0">
                <a:hlinkClick r:id="rId2"/>
              </a:rPr>
              <a:t>http://www.ascd.org/publications/educational_leadership/feb08/vol65/num05/The_Thought-Filled_Curriculum.aspx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3"/>
              </a:rPr>
              <a:t>http://www.p21.org/news-events/p21blog/1435-strategies-to-promote-critical-thinking-in-the-elementary-classroom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Types of Thinking:</a:t>
            </a:r>
          </a:p>
          <a:p>
            <a:pPr lvl="1"/>
            <a:r>
              <a:rPr lang="en-US" sz="1600" dirty="0" smtClean="0">
                <a:hlinkClick r:id="rId4"/>
              </a:rPr>
              <a:t>http://thepeakperformancecenter.com/educational-learning/thinking/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5"/>
              </a:rPr>
              <a:t>https://prezi.com/a8vokzur92h2/thinking-presentation/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6"/>
              </a:rPr>
              <a:t>http://webshare.greenwich.k12.ct.us/teplhandbook/Thinking_Examples.html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49" y="3006471"/>
            <a:ext cx="2892113" cy="36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8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7611" y="1798908"/>
            <a:ext cx="65478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Generating Ideas:</a:t>
            </a:r>
          </a:p>
          <a:p>
            <a:pPr lvl="1"/>
            <a:r>
              <a:rPr lang="en-US" sz="1600" dirty="0" smtClean="0">
                <a:hlinkClick r:id="rId2"/>
              </a:rPr>
              <a:t>http://www.teachhub.com/teaching-strategies-promote-critical-thinking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3"/>
              </a:rPr>
              <a:t>https://k12teacherstaffdevelopment.com/tlb/how-can-i-facilitate-brainstorming-in-the-classroom/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>
                <a:hlinkClick r:id="rId4"/>
              </a:rPr>
              <a:t>http://www.allkindsofminds.org/generating-and-organizing-ideas-having-lots-of-ideas-impact-of-higher-order-cognition-creativity-and-brainstorming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Metacognition: </a:t>
            </a:r>
          </a:p>
          <a:p>
            <a:pPr lvl="1"/>
            <a:r>
              <a:rPr lang="en-US" sz="1600" dirty="0" smtClean="0">
                <a:hlinkClick r:id="rId5"/>
              </a:rPr>
              <a:t>http://www.edutopia.org/blog/metacognition-gift-that-keeps-giving-donna-wilson-marcus-conyers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6"/>
              </a:rPr>
              <a:t>http://learningspecialistmaterials.blogspot.com/2014/05/teaching-students-metacognitive.html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266" y="2855112"/>
            <a:ext cx="3195129" cy="27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1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110" y="40456"/>
            <a:ext cx="8610600" cy="1293028"/>
          </a:xfrm>
        </p:spPr>
        <p:txBody>
          <a:bodyPr/>
          <a:lstStyle/>
          <a:p>
            <a:r>
              <a:rPr lang="en-US" dirty="0" smtClean="0"/>
              <a:t>Academic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8366" y="1173700"/>
            <a:ext cx="70162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Learn More:</a:t>
            </a:r>
          </a:p>
          <a:p>
            <a:pPr lvl="1"/>
            <a:r>
              <a:rPr lang="en-US" sz="1200" dirty="0" smtClean="0">
                <a:hlinkClick r:id="rId2"/>
              </a:rPr>
              <a:t>http://www.edutopia.org/blog/tips-providing-students-meaningful-feedback-marianne-stenger</a:t>
            </a:r>
            <a:r>
              <a:rPr lang="en-US" sz="1200" dirty="0" smtClean="0"/>
              <a:t> 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 smtClean="0">
                <a:hlinkClick r:id="rId3"/>
              </a:rPr>
              <a:t>http://old.sper.usu.edu/assets/PeerTutoring/Readings/Acad%20Feedback(Chapter%204).pdf</a:t>
            </a:r>
            <a:r>
              <a:rPr lang="en-US" sz="1200" dirty="0" smtClean="0"/>
              <a:t> </a:t>
            </a:r>
          </a:p>
          <a:p>
            <a:pPr lvl="1"/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Providing Detailed Feedback:</a:t>
            </a:r>
          </a:p>
          <a:p>
            <a:pPr lvl="1"/>
            <a:r>
              <a:rPr lang="en-US" sz="1200" dirty="0" smtClean="0">
                <a:hlinkClick r:id="rId4"/>
              </a:rPr>
              <a:t>http://dailygenius.com/optimizing-student-feedback/</a:t>
            </a:r>
            <a:r>
              <a:rPr lang="en-US" sz="1200" dirty="0" smtClean="0"/>
              <a:t> 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 smtClean="0">
                <a:hlinkClick r:id="rId5"/>
              </a:rPr>
              <a:t>http://www.ascd.org/publications/books/108019/chapters/Types-of-Feedback-and-Their-Purposes.aspx</a:t>
            </a:r>
            <a:r>
              <a:rPr lang="en-US" sz="1200" dirty="0" smtClean="0"/>
              <a:t> 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 smtClean="0">
                <a:hlinkClick r:id="rId6"/>
              </a:rPr>
              <a:t>http://www.ascd.org/publications/educational-leadership/sept12/vol70/num01/Seven-Keys-to-Effective-Feedback.aspx</a:t>
            </a:r>
            <a:r>
              <a:rPr lang="en-US" sz="12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Receiving Student Feedback:</a:t>
            </a:r>
          </a:p>
          <a:p>
            <a:pPr lvl="1"/>
            <a:r>
              <a:rPr lang="en-US" sz="1200" dirty="0" smtClean="0">
                <a:hlinkClick r:id="rId7"/>
              </a:rPr>
              <a:t>http://www.cultofpedagogy.com/student-feedback/</a:t>
            </a:r>
            <a:r>
              <a:rPr lang="en-US" sz="1200" dirty="0" smtClean="0"/>
              <a:t> 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1200" dirty="0" smtClean="0">
                <a:hlinkClick r:id="rId8"/>
              </a:rPr>
              <a:t>http://www.edutopia.org/blog/student-feedback-improves-your-teaching-vicki-davis</a:t>
            </a:r>
            <a:r>
              <a:rPr lang="en-US" sz="1200" dirty="0" smtClean="0"/>
              <a:t> </a:t>
            </a:r>
          </a:p>
          <a:p>
            <a:pPr lvl="1"/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Peer Feedback:</a:t>
            </a:r>
          </a:p>
          <a:p>
            <a:pPr lvl="1"/>
            <a:r>
              <a:rPr lang="en-US" sz="1200" dirty="0" smtClean="0">
                <a:hlinkClick r:id="rId9"/>
              </a:rPr>
              <a:t>http://blogs.edweek.org/teachers/work_in_progress/2014/10/empowering_students_feedback.html</a:t>
            </a:r>
            <a:r>
              <a:rPr lang="en-US" sz="1200" dirty="0" smtClean="0"/>
              <a:t> 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1200" dirty="0" smtClean="0">
                <a:hlinkClick r:id="rId10"/>
              </a:rPr>
              <a:t>http://www.assessmentforlearning.edu.au/professional_learning/peer_feedback/peer_strategies_enhance.html</a:t>
            </a:r>
            <a:r>
              <a:rPr lang="en-US" sz="1200" dirty="0" smtClean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107" y="2760036"/>
            <a:ext cx="3168113" cy="35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96783"/>
            <a:ext cx="8610600" cy="1293028"/>
          </a:xfrm>
        </p:spPr>
        <p:txBody>
          <a:bodyPr/>
          <a:lstStyle/>
          <a:p>
            <a:r>
              <a:rPr lang="en-US" dirty="0" smtClean="0"/>
              <a:t>Teacher content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0185" y="1306466"/>
            <a:ext cx="654783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Learn More:</a:t>
            </a:r>
          </a:p>
          <a:p>
            <a:pPr lvl="1"/>
            <a:r>
              <a:rPr lang="en-US" sz="1300" dirty="0">
                <a:hlinkClick r:id="rId2"/>
              </a:rPr>
              <a:t>http://tinyurl.com/hctor2s</a:t>
            </a:r>
            <a:r>
              <a:rPr lang="en-US" sz="1300" dirty="0"/>
              <a:t> </a:t>
            </a:r>
          </a:p>
          <a:p>
            <a:pPr lvl="1"/>
            <a:endParaRPr lang="en-US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Subject-Specific Strategies: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Math: </a:t>
            </a:r>
            <a:r>
              <a:rPr lang="en-US" sz="1300" dirty="0" smtClean="0">
                <a:hlinkClick r:id="rId3"/>
              </a:rPr>
              <a:t>https://nceo.umn.edu/docs/Presentations/NCTMLEPIEPStrategiesMathGlossaryHandout.pdf</a:t>
            </a:r>
            <a:r>
              <a:rPr lang="en-US" sz="1300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ELA K-5: </a:t>
            </a:r>
            <a:r>
              <a:rPr lang="en-US" sz="1300" dirty="0" smtClean="0">
                <a:hlinkClick r:id="rId4"/>
              </a:rPr>
              <a:t>http://www.isbe.net/common_core/pdf/ela-teach-strat-read-text-k-5.pdf</a:t>
            </a:r>
            <a:r>
              <a:rPr lang="en-US" sz="1300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ELA 6-12: </a:t>
            </a:r>
            <a:r>
              <a:rPr lang="en-US" sz="1300" dirty="0" smtClean="0">
                <a:hlinkClick r:id="rId5"/>
              </a:rPr>
              <a:t>http://www.isbe.net/common_core/pdf/ela-teach-strat-read-text-6-12.pdf</a:t>
            </a:r>
            <a:r>
              <a:rPr lang="en-US" sz="1300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Science: </a:t>
            </a:r>
            <a:r>
              <a:rPr lang="en-US" sz="1300" dirty="0" smtClean="0">
                <a:hlinkClick r:id="rId6"/>
              </a:rPr>
              <a:t>http://serc.carleton.edu/k12/teaching_strategies.html</a:t>
            </a:r>
            <a:r>
              <a:rPr lang="en-US" sz="1300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Social Studies: </a:t>
            </a:r>
            <a:r>
              <a:rPr lang="en-US" sz="1300" dirty="0" smtClean="0">
                <a:hlinkClick r:id="rId7"/>
              </a:rPr>
              <a:t>http://www1.udel.edu/dssep/strategies.htm</a:t>
            </a:r>
            <a:r>
              <a:rPr lang="en-US" sz="13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Making Powerful Connections to Key Concepts and Ideas:</a:t>
            </a:r>
          </a:p>
          <a:p>
            <a:pPr lvl="1"/>
            <a:r>
              <a:rPr lang="en-US" sz="1300" dirty="0" smtClean="0">
                <a:hlinkClick r:id="rId8"/>
              </a:rPr>
              <a:t>http://www.ascd.org/publications/books/102112/chapters/Making_a_Real-World_Connection.aspx</a:t>
            </a:r>
            <a:r>
              <a:rPr lang="en-US" sz="1300" dirty="0" smtClean="0"/>
              <a:t> </a:t>
            </a:r>
          </a:p>
          <a:p>
            <a:pPr lvl="1"/>
            <a:endParaRPr lang="en-US" sz="1300" dirty="0" smtClean="0"/>
          </a:p>
          <a:p>
            <a:pPr lvl="1"/>
            <a:r>
              <a:rPr lang="en-US" sz="1300" dirty="0" smtClean="0">
                <a:hlinkClick r:id="rId9"/>
              </a:rPr>
              <a:t>http://www.teachhub.com/top-12-ways-bring-real-world-your-classroom</a:t>
            </a:r>
            <a:r>
              <a:rPr lang="en-US" sz="13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Content Depth:</a:t>
            </a:r>
          </a:p>
          <a:p>
            <a:pPr lvl="1"/>
            <a:r>
              <a:rPr lang="en-US" sz="1300" dirty="0" smtClean="0"/>
              <a:t> </a:t>
            </a:r>
            <a:r>
              <a:rPr lang="en-US" sz="1300" dirty="0" smtClean="0">
                <a:hlinkClick r:id="rId10"/>
              </a:rPr>
              <a:t>http://www.edutopia.org/blog/webbs-depth-knowledge-increase-rigor-gerald-aungst</a:t>
            </a:r>
            <a:r>
              <a:rPr lang="en-US" sz="13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564" y="2964816"/>
            <a:ext cx="2885575" cy="35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662" y="468644"/>
            <a:ext cx="9471338" cy="1293028"/>
          </a:xfrm>
        </p:spPr>
        <p:txBody>
          <a:bodyPr/>
          <a:lstStyle/>
          <a:p>
            <a:r>
              <a:rPr lang="en-US" dirty="0" smtClean="0"/>
              <a:t>Teacher knowledge of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0858" y="1552687"/>
            <a:ext cx="654783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Learn More:</a:t>
            </a:r>
          </a:p>
          <a:p>
            <a:pPr lvl="1"/>
            <a:r>
              <a:rPr lang="en-US" sz="1400" dirty="0" smtClean="0">
                <a:hlinkClick r:id="rId2"/>
              </a:rPr>
              <a:t>http://www.educationworld.com/a_curr/columnists/mcdonald/mcdonald013.shtml</a:t>
            </a:r>
            <a:r>
              <a:rPr lang="en-US" sz="1400" dirty="0" smtClean="0"/>
              <a:t> 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 smtClean="0">
                <a:hlinkClick r:id="rId3"/>
              </a:rPr>
              <a:t>http://www.ascd.org/publications/books/111011/chapters/Knowing-Our-Students-as-Learners.aspx</a:t>
            </a:r>
            <a:r>
              <a:rPr lang="en-US" sz="1400" dirty="0" smtClean="0"/>
              <a:t> 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Learning Difficulties and Differentiation:</a:t>
            </a:r>
          </a:p>
          <a:p>
            <a:pPr lvl="1"/>
            <a:r>
              <a:rPr lang="en-US" sz="1400" dirty="0" smtClean="0">
                <a:hlinkClick r:id="rId4"/>
              </a:rPr>
              <a:t>http://www.umassd.edu/dss/resources/facultystaff/howtoteachandaccommodate/howtoaccommodatedifferentlearningstyles/</a:t>
            </a:r>
            <a:r>
              <a:rPr lang="en-US" sz="1400" dirty="0" smtClean="0"/>
              <a:t> 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 smtClean="0">
                <a:hlinkClick r:id="rId5"/>
              </a:rPr>
              <a:t>http://education.cu-portland.edu/blog/teaching-strategies/examples-of-differentiated-instruction/</a:t>
            </a:r>
            <a:r>
              <a:rPr lang="en-US" sz="1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Student Interests:</a:t>
            </a:r>
          </a:p>
          <a:p>
            <a:pPr lvl="1"/>
            <a:r>
              <a:rPr lang="en-US" sz="1400" dirty="0" smtClean="0">
                <a:hlinkClick r:id="rId6"/>
              </a:rPr>
              <a:t>http://www.edutopia.org/blog/differentiated-instruction-learner-interest-matters-john-mccarthy</a:t>
            </a:r>
            <a:r>
              <a:rPr lang="en-US" sz="1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Cultural Responsiveness: </a:t>
            </a:r>
          </a:p>
          <a:p>
            <a:pPr lvl="1"/>
            <a:r>
              <a:rPr lang="en-US" sz="1400" dirty="0" smtClean="0">
                <a:hlinkClick r:id="rId7"/>
              </a:rPr>
              <a:t>http://www.indiana.edu/~equity/docs/Strategies_for_WOrking_with_Culturally_Diverse_Students__Renae_Azziz.pdf</a:t>
            </a:r>
            <a:r>
              <a:rPr lang="en-US" sz="1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818594"/>
            <a:ext cx="3464488" cy="36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8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740" y="446244"/>
            <a:ext cx="8610600" cy="1293028"/>
          </a:xfrm>
        </p:spPr>
        <p:txBody>
          <a:bodyPr/>
          <a:lstStyle/>
          <a:p>
            <a:r>
              <a:rPr lang="en-US" dirty="0" smtClean="0"/>
              <a:t>Student centered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917428"/>
            <a:ext cx="10820400" cy="40241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/>
              <a:t>Resources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Learn </a:t>
            </a:r>
            <a:r>
              <a:rPr lang="en-US" sz="1800" dirty="0"/>
              <a:t>More:</a:t>
            </a:r>
          </a:p>
          <a:p>
            <a:pPr marL="457200" lvl="1" indent="0">
              <a:buNone/>
            </a:pPr>
            <a:r>
              <a:rPr lang="en-US" sz="1800" dirty="0">
                <a:hlinkClick r:id="rId2"/>
              </a:rPr>
              <a:t>http://www.edutopia.org/blog/student-centered-learning-starts-with-teacher-john-mccarthy</a:t>
            </a:r>
            <a:r>
              <a:rPr lang="en-US" sz="1800" dirty="0"/>
              <a:t>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>
                <a:hlinkClick r:id="rId3"/>
              </a:rPr>
              <a:t>http://www.facultyfocus.com/articles/effective-teaching-strategies/five-characteristics-of-learner-centered-teaching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pPr marL="457200" lvl="1" indent="0">
              <a:buNone/>
            </a:pPr>
            <a:endParaRPr lang="en-US" sz="1300" dirty="0"/>
          </a:p>
          <a:p>
            <a:pPr lvl="1"/>
            <a:r>
              <a:rPr lang="en-US" sz="1800" dirty="0" smtClean="0"/>
              <a:t>Strategies:</a:t>
            </a:r>
          </a:p>
          <a:p>
            <a:pPr marL="457200" lvl="1" indent="0">
              <a:buNone/>
            </a:pP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www.facinghistory.org/resource-library/teaching-strategies</a:t>
            </a:r>
            <a:r>
              <a:rPr lang="en-US" sz="1800" dirty="0" smtClean="0"/>
              <a:t> 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my.baker.edu/icsfileserver/docs/departments/academics/etl/Activities%20for%20Learner-Centered%20Teaching.doc</a:t>
            </a:r>
            <a:r>
              <a:rPr lang="en-US" sz="1800" dirty="0" smtClean="0"/>
              <a:t> 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300" dirty="0" smtClean="0"/>
          </a:p>
          <a:p>
            <a:pPr lvl="1"/>
            <a:endParaRPr lang="en-US" sz="13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30" y="1632946"/>
            <a:ext cx="10425569" cy="117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more ideas?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out the coaching website and Pinterest page for additional resources:</a:t>
            </a:r>
          </a:p>
          <a:p>
            <a:endParaRPr lang="en-US" dirty="0" smtClean="0"/>
          </a:p>
          <a:p>
            <a:r>
              <a:rPr lang="en-US" dirty="0"/>
              <a:t>Website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http://coachingspot.weebly.com/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Pinterest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www.pinterest.com/KriegerK12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224" y="4391963"/>
            <a:ext cx="3129935" cy="1963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154" y="5031347"/>
            <a:ext cx="3579426" cy="13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16132" y="1808007"/>
            <a:ext cx="671043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Learn more: </a:t>
            </a:r>
            <a:endParaRPr lang="en-US" sz="1400" dirty="0" smtClean="0">
              <a:hlinkClick r:id="rId2"/>
            </a:endParaRPr>
          </a:p>
          <a:p>
            <a:pPr lvl="1"/>
            <a:r>
              <a:rPr lang="en-US" sz="1400" dirty="0" smtClean="0">
                <a:hlinkClick r:id="rId2"/>
              </a:rPr>
              <a:t>http://www.edutopia.org/blog/golden-rules-for-engaging-students-nicolas-pino-james</a:t>
            </a:r>
            <a:r>
              <a:rPr lang="en-US" sz="1400" dirty="0" smtClean="0"/>
              <a:t> 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>
                <a:hlinkClick r:id="rId3"/>
              </a:rPr>
              <a:t>http://www.edutopia.org/project-based-learning-student-motivation</a:t>
            </a:r>
            <a:r>
              <a:rPr lang="en-US" sz="1400" dirty="0" smtClean="0"/>
              <a:t> </a:t>
            </a: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Adapting Instructional Content</a:t>
            </a:r>
          </a:p>
          <a:p>
            <a:pPr lvl="1"/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http://www.readingrockets.org/article/how-adapt-your-teaching-strategies-student-needs</a:t>
            </a:r>
            <a:endParaRPr lang="en-US" sz="1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Motivating Students:</a:t>
            </a:r>
          </a:p>
          <a:p>
            <a:pPr lvl="1"/>
            <a:r>
              <a:rPr lang="en-US" sz="1400" dirty="0" smtClean="0">
                <a:hlinkClick r:id="rId5"/>
              </a:rPr>
              <a:t>http://teach4theheart.com/2014/09/22/10-ways-to-motivate-your-students-to-learn/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Instructional Strategies:</a:t>
            </a:r>
          </a:p>
          <a:p>
            <a:pPr lvl="1"/>
            <a:r>
              <a:rPr lang="en-US" sz="1400" dirty="0" smtClean="0">
                <a:hlinkClick r:id="rId6"/>
              </a:rPr>
              <a:t>http://www.fortheteachers.org/instructional-strategy-ideas-2/</a:t>
            </a:r>
            <a:r>
              <a:rPr lang="en-US" sz="1400" dirty="0" smtClean="0"/>
              <a:t> 	</a:t>
            </a:r>
          </a:p>
          <a:p>
            <a:pPr lvl="1"/>
            <a:r>
              <a:rPr lang="en-US" sz="1400" dirty="0" smtClean="0">
                <a:hlinkClick r:id="rId7"/>
              </a:rPr>
              <a:t>http://teachhighschoolmath.blogspot.com/2013/02/how-can-you-measure-student-engagement.html</a:t>
            </a:r>
            <a:r>
              <a:rPr lang="en-US" sz="1400" dirty="0" smtClean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6746" y="2770287"/>
            <a:ext cx="3252622" cy="30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0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7153" y="1990630"/>
            <a:ext cx="681829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more: </a:t>
            </a:r>
          </a:p>
          <a:p>
            <a:pPr lvl="1"/>
            <a:r>
              <a:rPr lang="en-US" sz="1600" dirty="0" smtClean="0">
                <a:hlinkClick r:id="rId2"/>
              </a:rPr>
              <a:t>http://www.edutopia.org/blog/meaningful-connections-objectives-and-standards-karen-lea</a:t>
            </a:r>
          </a:p>
          <a:p>
            <a:pPr lvl="1"/>
            <a:endParaRPr lang="en-US" sz="1600" dirty="0" smtClean="0">
              <a:hlinkClick r:id="rId2"/>
            </a:endParaRPr>
          </a:p>
          <a:p>
            <a:pPr lvl="1"/>
            <a:r>
              <a:rPr lang="en-US" sz="1600" dirty="0" smtClean="0">
                <a:hlinkClick r:id="rId2"/>
              </a:rPr>
              <a:t>http://dataworks-ed.com/how-to-craft-a-learning-objective-from-a-common-core-state-standard/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Sharing Objectives:</a:t>
            </a:r>
          </a:p>
          <a:p>
            <a:pPr lvl="1"/>
            <a:r>
              <a:rPr lang="en-US" sz="1600" dirty="0" smtClean="0">
                <a:hlinkClick r:id="rId3"/>
              </a:rPr>
              <a:t>http://all4theloveofteaching.blogspot.com/2013/08/goals-in-sight.html#.V73l1fZVikp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Evidence of Mastery:</a:t>
            </a:r>
          </a:p>
          <a:p>
            <a:pPr lvl="1"/>
            <a:r>
              <a:rPr lang="en-US" sz="1600" dirty="0" smtClean="0">
                <a:hlinkClick r:id="rId4"/>
              </a:rPr>
              <a:t>http://www.edutopia.org/blog/dipsticks-to-check-for-understanding-todd-finley?crlt_pid=camp.LQD8qeICCkYd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>
                <a:hlinkClick r:id="rId5"/>
              </a:rPr>
              <a:t>http://4thgraderacers.blogspot.com/2015/06/3-ways-to-check-for-understanding-with.html</a:t>
            </a:r>
            <a:r>
              <a:rPr lang="en-US" sz="1600" dirty="0" smtClean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11" y="2625447"/>
            <a:ext cx="3014126" cy="41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structure and 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9731" y="1902797"/>
            <a:ext cx="70576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more: </a:t>
            </a:r>
          </a:p>
          <a:p>
            <a:pPr lvl="1"/>
            <a:r>
              <a:rPr lang="en-US" sz="1600" dirty="0" smtClean="0">
                <a:hlinkClick r:id="rId2"/>
              </a:rPr>
              <a:t>http://www.edutopia.org/blog/instructional-pacing-tips-rebecca-alber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3"/>
              </a:rPr>
              <a:t>http://iseesam.com/content/teachall/text/behavior/LRBIpdfs/Instructional.pdf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4"/>
              </a:rPr>
              <a:t>http://curriculumandinstructionpresentation.wikispaces.com/file/view/Untitled.jpg/191554172/Untitled.jpg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Lesson Pacing:</a:t>
            </a:r>
          </a:p>
          <a:p>
            <a:pPr lvl="1"/>
            <a:r>
              <a:rPr lang="en-US" sz="1600" dirty="0" smtClean="0">
                <a:hlinkClick r:id="rId5"/>
              </a:rPr>
              <a:t>http://www.davis.k12.ut.us/cms/lib09/UT01001306/Centricity/Domain/26/Micro%20PD/Pacing/Pacing-Leader%20Notes-final.pdf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Routines and Transitions:</a:t>
            </a:r>
          </a:p>
          <a:p>
            <a:pPr lvl="1"/>
            <a:r>
              <a:rPr lang="en-US" sz="1600" dirty="0" smtClean="0">
                <a:hlinkClick r:id="rId6"/>
              </a:rPr>
              <a:t>http://teachingld.net/pdf/teaching_how-tos/mcIntosh37-1.pdf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88" y="2625447"/>
            <a:ext cx="3177863" cy="37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instructional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9730" y="2194560"/>
            <a:ext cx="723363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more: </a:t>
            </a:r>
          </a:p>
          <a:p>
            <a:pPr lvl="1"/>
            <a:r>
              <a:rPr lang="en-US" sz="1600" dirty="0" smtClean="0">
                <a:hlinkClick r:id="rId2"/>
              </a:rPr>
              <a:t>http://elearninginfographics.com/the-roberto-marzanos-9-effective-instructional-strategies-infographic/?crlt.pid=camp.V3YbHVJ1NloF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Modeling and Visuals:</a:t>
            </a:r>
          </a:p>
          <a:p>
            <a:pPr lvl="1"/>
            <a:r>
              <a:rPr lang="en-US" sz="1600" dirty="0" smtClean="0">
                <a:hlinkClick r:id="rId3"/>
              </a:rPr>
              <a:t>http://info.shiftelearning.com/blog/10-types-of-visual-content-elearning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4"/>
              </a:rPr>
              <a:t>http://fcit.usf.edu/mathvids/strategies/em.html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Personalized Learning:</a:t>
            </a:r>
          </a:p>
          <a:p>
            <a:pPr lvl="1"/>
            <a:r>
              <a:rPr lang="en-US" sz="1600" dirty="0" smtClean="0">
                <a:hlinkClick r:id="rId5"/>
              </a:rPr>
              <a:t>http://www.educatorstechnology.com/2015/01/personalized-learning-vs-traditional.html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74" y="2625447"/>
            <a:ext cx="3100589" cy="39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instructional content,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7611" y="2194560"/>
            <a:ext cx="654783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Concise Communication: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hlinkClick r:id="rId2"/>
              </a:rPr>
              <a:t>http://ideaedu.org/research-and-papers/pod-idea-notes-on-instruction/idea-item-no-10/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Sequencing: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r>
              <a:rPr lang="en-US" sz="1600" dirty="0" smtClean="0">
                <a:hlinkClick r:id="rId3"/>
              </a:rPr>
              <a:t>http://www.educ.ualberta.ca/staff/olenka.bilash/best%20of%20bilash/lesson%20sequencing.html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Essential Information:</a:t>
            </a:r>
          </a:p>
          <a:p>
            <a:pPr lvl="1"/>
            <a:endParaRPr lang="en-US" sz="1600" dirty="0">
              <a:hlinkClick r:id="rId4"/>
            </a:endParaRPr>
          </a:p>
          <a:p>
            <a:pPr lvl="1"/>
            <a:r>
              <a:rPr lang="en-US" sz="1600" dirty="0" smtClean="0">
                <a:hlinkClick r:id="rId4"/>
              </a:rPr>
              <a:t>http://www.educationworld.com/a_admin/greatmeetings/greatmeetings033.shtml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55" y="2929065"/>
            <a:ext cx="3375425" cy="276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0970" y="1658156"/>
            <a:ext cx="654783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More:</a:t>
            </a:r>
          </a:p>
          <a:p>
            <a:pPr lvl="1"/>
            <a:r>
              <a:rPr lang="en-US" sz="1600" dirty="0" smtClean="0">
                <a:hlinkClick r:id="rId2"/>
              </a:rPr>
              <a:t>http://teachlikeachampion.com/wp-content/uploads/Lemov-Chapter-1.pdf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Setting Expectations:</a:t>
            </a:r>
          </a:p>
          <a:p>
            <a:pPr lvl="1"/>
            <a:r>
              <a:rPr lang="en-US" sz="1600" dirty="0" smtClean="0">
                <a:hlinkClick r:id="rId3"/>
              </a:rPr>
              <a:t>http://teachingasleadership.org/sites/default/files/Related-Readings/DCA_Ch2_2011.pdf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Learning From Mistakes:</a:t>
            </a:r>
          </a:p>
          <a:p>
            <a:pPr lvl="1"/>
            <a:r>
              <a:rPr lang="en-US" sz="1600" dirty="0" smtClean="0">
                <a:hlinkClick r:id="rId4"/>
              </a:rPr>
              <a:t>https://chrishildrew.wordpress.com/2014/08/10/growth-mindset-launch/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 Initiative:</a:t>
            </a:r>
          </a:p>
          <a:p>
            <a:pPr lvl="1"/>
            <a:r>
              <a:rPr lang="en-US" sz="1600" dirty="0" smtClean="0">
                <a:hlinkClick r:id="rId5"/>
              </a:rPr>
              <a:t>http://www.rootsofaction.com/initiative-children-adolescents/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Encouraging High Performance:</a:t>
            </a:r>
          </a:p>
          <a:p>
            <a:pPr lvl="1"/>
            <a:r>
              <a:rPr lang="en-US" sz="1600" dirty="0" smtClean="0">
                <a:hlinkClick r:id="rId6"/>
              </a:rPr>
              <a:t>http://www.kidsource.com/kidsource/content3/work.expectations.k12.4.html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930" y="2784183"/>
            <a:ext cx="3265315" cy="34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7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142" y="-56271"/>
            <a:ext cx="8610600" cy="1293028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7611" y="1071801"/>
            <a:ext cx="654783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More:</a:t>
            </a:r>
          </a:p>
          <a:p>
            <a:pPr lvl="1"/>
            <a:r>
              <a:rPr lang="en-US" sz="1600" dirty="0" smtClean="0">
                <a:hlinkClick r:id="rId2"/>
              </a:rPr>
              <a:t>http://drexel.edu/dcae/assessment/assessment-plans/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>
              <a:hlinkClick r:id="rId3"/>
            </a:endParaRPr>
          </a:p>
          <a:p>
            <a:pPr lvl="1"/>
            <a:r>
              <a:rPr lang="en-US" sz="1600" dirty="0" smtClean="0">
                <a:hlinkClick r:id="rId3"/>
              </a:rPr>
              <a:t>http://people.virginia.edu/~cat3y/presentations/ASCD09/RexOrlandoBreakouts/AssessFL.pdf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Standards and Objectives:</a:t>
            </a:r>
          </a:p>
          <a:p>
            <a:pPr lvl="1"/>
            <a:r>
              <a:rPr lang="en-US" sz="1600" dirty="0" smtClean="0">
                <a:hlinkClick r:id="rId4"/>
              </a:rPr>
              <a:t>http://www.cmu.edu/teaching/assessment/howto/basics/objectives.html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Clear Measurement Criteria:</a:t>
            </a:r>
          </a:p>
          <a:p>
            <a:pPr lvl="1"/>
            <a:r>
              <a:rPr lang="en-US" sz="1600" dirty="0" smtClean="0">
                <a:hlinkClick r:id="rId5"/>
              </a:rPr>
              <a:t>http://www.ascd.org/publications/books/109031/chapters/Leveling-the-Playing-Field@-Sharing-Learning-Targets-and-Criteria-for-Success.aspx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Multiple Measures:</a:t>
            </a:r>
          </a:p>
          <a:p>
            <a:pPr lvl="1"/>
            <a:r>
              <a:rPr lang="en-US" sz="1600" dirty="0" smtClean="0">
                <a:hlinkClick r:id="rId6"/>
              </a:rPr>
              <a:t>http://www.ascd.org/publications/educational-leadership/nov09/vol67/num03/The-Many-Meanings-of-%C2%A3Multiple-Measures%C2%A3.aspx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492" y="2817139"/>
            <a:ext cx="3032171" cy="38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6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34685" cy="4024125"/>
          </a:xfrm>
        </p:spPr>
        <p:txBody>
          <a:bodyPr/>
          <a:lstStyle/>
          <a:p>
            <a:r>
              <a:rPr lang="en-US" dirty="0" smtClean="0"/>
              <a:t>What this looks like: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5791" y="2057401"/>
            <a:ext cx="65478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Resources:</a:t>
            </a:r>
          </a:p>
          <a:p>
            <a:pPr lvl="1"/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Assessment Technology:</a:t>
            </a:r>
          </a:p>
          <a:p>
            <a:pPr lvl="1"/>
            <a:r>
              <a:rPr lang="en-US" sz="1600" dirty="0" smtClean="0">
                <a:hlinkClick r:id="rId2"/>
              </a:rPr>
              <a:t>http://www.edutopia.org/blog/5-fast-formative-assessment-tools-vicki-davis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Written Tasks:</a:t>
            </a:r>
          </a:p>
          <a:p>
            <a:pPr lvl="1"/>
            <a:r>
              <a:rPr lang="en-US" sz="1600" dirty="0" smtClean="0">
                <a:hlinkClick r:id="rId3"/>
              </a:rPr>
              <a:t>http://wac.colostate.edu/books/gardner/chapter3.pdf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>
                <a:hlinkClick r:id="rId4"/>
              </a:rPr>
              <a:t>http://www.nwp.org/cs/public/download/nwp_file/15440/Wise_Eyes.pdf?x-r=pcfile_d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Data:</a:t>
            </a:r>
          </a:p>
          <a:p>
            <a:pPr lvl="1"/>
            <a:r>
              <a:rPr lang="en-US" sz="1600" dirty="0" smtClean="0">
                <a:hlinkClick r:id="rId5"/>
              </a:rPr>
              <a:t>http://www.edutopia.org/blog/using-student-data-inform-teaching-rebecca-alber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>
                <a:hlinkClick r:id="rId6"/>
              </a:rPr>
              <a:t>https://www.engageny.org/resource/data-driven-instruction-action-planning-templates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30" y="2194560"/>
            <a:ext cx="38636" cy="45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104" y="2782239"/>
            <a:ext cx="3245532" cy="34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8119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7293</TotalTime>
  <Words>693</Words>
  <Application>Microsoft Office PowerPoint</Application>
  <PresentationFormat>Widescreen</PresentationFormat>
  <Paragraphs>280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Rubric Resources</vt:lpstr>
      <vt:lpstr>Engaging students</vt:lpstr>
      <vt:lpstr>Standards and objectives</vt:lpstr>
      <vt:lpstr>Lesson structure and pacing</vt:lpstr>
      <vt:lpstr>Presenting instructional content</vt:lpstr>
      <vt:lpstr>Presenting instructional content, continued</vt:lpstr>
      <vt:lpstr>expectations</vt:lpstr>
      <vt:lpstr>assessment</vt:lpstr>
      <vt:lpstr>Assessment, continued</vt:lpstr>
      <vt:lpstr>questioning</vt:lpstr>
      <vt:lpstr>Questioning, continued</vt:lpstr>
      <vt:lpstr>thinking</vt:lpstr>
      <vt:lpstr>Thinking, continued</vt:lpstr>
      <vt:lpstr>Academic feedback</vt:lpstr>
      <vt:lpstr>Teacher content knowledge</vt:lpstr>
      <vt:lpstr>Teacher knowledge of students</vt:lpstr>
      <vt:lpstr>Student centered learning</vt:lpstr>
      <vt:lpstr>Want more ideas?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Rubric Resources</dc:title>
  <dc:creator>Lacy Spears</dc:creator>
  <cp:lastModifiedBy>Krieger, Lindsay (Hoosier Admin)</cp:lastModifiedBy>
  <cp:revision>42</cp:revision>
  <dcterms:created xsi:type="dcterms:W3CDTF">2016-08-24T15:40:52Z</dcterms:created>
  <dcterms:modified xsi:type="dcterms:W3CDTF">2016-11-08T15:39:47Z</dcterms:modified>
</cp:coreProperties>
</file>